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1E474C-EAD3-417C-BA5A-2EB9CA867C5F}" type="datetimeFigureOut">
              <a:rPr lang="en-US" smtClean="0"/>
              <a:pPr/>
              <a:t>8/30/2010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09CB9-A6AF-49DA-B63D-6A05A69A97E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E474C-EAD3-417C-BA5A-2EB9CA867C5F}" type="datetimeFigureOut">
              <a:rPr lang="en-US" smtClean="0"/>
              <a:pPr/>
              <a:t>8/30/2010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09CB9-A6AF-49DA-B63D-6A05A69A97E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E474C-EAD3-417C-BA5A-2EB9CA867C5F}" type="datetimeFigureOut">
              <a:rPr lang="en-US" smtClean="0"/>
              <a:pPr/>
              <a:t>8/30/2010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09CB9-A6AF-49DA-B63D-6A05A69A97E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E474C-EAD3-417C-BA5A-2EB9CA867C5F}" type="datetimeFigureOut">
              <a:rPr lang="en-US" smtClean="0"/>
              <a:pPr/>
              <a:t>8/30/2010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09CB9-A6AF-49DA-B63D-6A05A69A97E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E474C-EAD3-417C-BA5A-2EB9CA867C5F}" type="datetimeFigureOut">
              <a:rPr lang="en-US" smtClean="0"/>
              <a:pPr/>
              <a:t>8/30/2010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09CB9-A6AF-49DA-B63D-6A05A69A97E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1E474C-EAD3-417C-BA5A-2EB9CA867C5F}" type="datetimeFigureOut">
              <a:rPr lang="en-US" smtClean="0"/>
              <a:pPr/>
              <a:t>8/30/2010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09CB9-A6AF-49DA-B63D-6A05A69A97E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1E474C-EAD3-417C-BA5A-2EB9CA867C5F}" type="datetimeFigureOut">
              <a:rPr lang="en-US" smtClean="0"/>
              <a:pPr/>
              <a:t>8/30/2010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09CB9-A6AF-49DA-B63D-6A05A69A97E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1E474C-EAD3-417C-BA5A-2EB9CA867C5F}" type="datetimeFigureOut">
              <a:rPr lang="en-US" smtClean="0"/>
              <a:pPr/>
              <a:t>8/30/2010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09CB9-A6AF-49DA-B63D-6A05A69A97E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E474C-EAD3-417C-BA5A-2EB9CA867C5F}" type="datetimeFigureOut">
              <a:rPr lang="en-US" smtClean="0"/>
              <a:pPr/>
              <a:t>8/30/2010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09CB9-A6AF-49DA-B63D-6A05A69A97E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E474C-EAD3-417C-BA5A-2EB9CA867C5F}" type="datetimeFigureOut">
              <a:rPr lang="en-US" smtClean="0"/>
              <a:pPr/>
              <a:t>8/30/2010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09CB9-A6AF-49DA-B63D-6A05A69A97E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E474C-EAD3-417C-BA5A-2EB9CA867C5F}" type="datetimeFigureOut">
              <a:rPr lang="en-US" smtClean="0"/>
              <a:pPr/>
              <a:t>8/30/2010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09CB9-A6AF-49DA-B63D-6A05A69A97E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E474C-EAD3-417C-BA5A-2EB9CA867C5F}" type="datetimeFigureOut">
              <a:rPr lang="en-US" smtClean="0"/>
              <a:pPr/>
              <a:t>8/30/2010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09CB9-A6AF-49DA-B63D-6A05A69A97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2">
                    <a:lumMod val="75000"/>
                  </a:schemeClr>
                </a:solidFill>
              </a:rPr>
              <a:t>Alum Rock Union Elementary School District </a:t>
            </a:r>
            <a:endParaRPr lang="en-US" b="1" dirty="0">
              <a:solidFill>
                <a:schemeClr val="tx2">
                  <a:lumMod val="75000"/>
                </a:schemeClr>
              </a:solidFill>
            </a:endParaRPr>
          </a:p>
        </p:txBody>
      </p:sp>
      <p:sp>
        <p:nvSpPr>
          <p:cNvPr id="3" name="Subtitle 2"/>
          <p:cNvSpPr>
            <a:spLocks noGrp="1"/>
          </p:cNvSpPr>
          <p:nvPr>
            <p:ph type="subTitle" idx="1"/>
          </p:nvPr>
        </p:nvSpPr>
        <p:spPr/>
        <p:txBody>
          <a:bodyPr/>
          <a:lstStyle/>
          <a:p>
            <a:r>
              <a:rPr lang="en-US" b="1" dirty="0" smtClean="0">
                <a:solidFill>
                  <a:schemeClr val="accent2"/>
                </a:solidFill>
              </a:rPr>
              <a:t>Breakfast and Salad Bar Offerings </a:t>
            </a:r>
          </a:p>
          <a:p>
            <a:r>
              <a:rPr lang="en-US" b="1" dirty="0" smtClean="0">
                <a:solidFill>
                  <a:schemeClr val="accent2"/>
                </a:solidFill>
              </a:rPr>
              <a:t>Child Nutrition Services</a:t>
            </a:r>
            <a:endParaRPr lang="en-US" b="1" dirty="0">
              <a:solidFill>
                <a:schemeClr val="accent2"/>
              </a:solidFill>
            </a:endParaRPr>
          </a:p>
        </p:txBody>
      </p:sp>
      <p:pic>
        <p:nvPicPr>
          <p:cNvPr id="4" name="Picture 3" descr="Alum Rock.gif"/>
          <p:cNvPicPr>
            <a:picLocks noChangeAspect="1"/>
          </p:cNvPicPr>
          <p:nvPr/>
        </p:nvPicPr>
        <p:blipFill>
          <a:blip r:embed="rId2" cstate="print"/>
          <a:stretch>
            <a:fillRect/>
          </a:stretch>
        </p:blipFill>
        <p:spPr>
          <a:xfrm>
            <a:off x="609600" y="609600"/>
            <a:ext cx="1322672" cy="1295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Fresh Fruit and </a:t>
            </a:r>
            <a:r>
              <a:rPr lang="en-US" dirty="0">
                <a:solidFill>
                  <a:schemeClr val="tx2">
                    <a:lumMod val="75000"/>
                  </a:schemeClr>
                </a:solidFill>
              </a:rPr>
              <a:t>V</a:t>
            </a:r>
            <a:r>
              <a:rPr lang="en-US" dirty="0" smtClean="0">
                <a:solidFill>
                  <a:schemeClr val="tx2">
                    <a:lumMod val="75000"/>
                  </a:schemeClr>
                </a:solidFill>
              </a:rPr>
              <a:t>egetable Program </a:t>
            </a:r>
            <a:endParaRPr lang="en-US" dirty="0">
              <a:solidFill>
                <a:schemeClr val="tx2">
                  <a:lumMod val="75000"/>
                </a:schemeClr>
              </a:solidFill>
            </a:endParaRPr>
          </a:p>
        </p:txBody>
      </p:sp>
      <p:sp>
        <p:nvSpPr>
          <p:cNvPr id="3" name="Content Placeholder 2"/>
          <p:cNvSpPr>
            <a:spLocks noGrp="1"/>
          </p:cNvSpPr>
          <p:nvPr>
            <p:ph idx="1"/>
          </p:nvPr>
        </p:nvSpPr>
        <p:spPr/>
        <p:txBody>
          <a:bodyPr>
            <a:normAutofit lnSpcReduction="10000"/>
          </a:bodyPr>
          <a:lstStyle/>
          <a:p>
            <a:r>
              <a:rPr lang="en-US" dirty="0" smtClean="0"/>
              <a:t>The CDE, through the Fresh Fruit and Vegetable Program (FFVP), will grant funds to school sites to provide students with a variety of free fresh fruit and vegetable snacks throughout the school day as a supplement to (and not part of) the school breakfast and school lunch programs, and to teach students about good nutrition. The FFVP encourages schools to partner with other entities in the community to support their efforts.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Fresh Fruit and Vegetable Program</a:t>
            </a:r>
            <a:endParaRPr lang="en-US" dirty="0"/>
          </a:p>
        </p:txBody>
      </p:sp>
      <p:sp>
        <p:nvSpPr>
          <p:cNvPr id="3" name="Content Placeholder 2"/>
          <p:cNvSpPr>
            <a:spLocks noGrp="1"/>
          </p:cNvSpPr>
          <p:nvPr>
            <p:ph idx="1"/>
          </p:nvPr>
        </p:nvSpPr>
        <p:spPr/>
        <p:txBody>
          <a:bodyPr/>
          <a:lstStyle/>
          <a:p>
            <a:r>
              <a:rPr lang="en-US" dirty="0" smtClean="0"/>
              <a:t>Implementation </a:t>
            </a:r>
          </a:p>
          <a:p>
            <a:r>
              <a:rPr lang="en-US" dirty="0" smtClean="0"/>
              <a:t>Benefits for schools</a:t>
            </a:r>
            <a:endParaRPr lang="en-US" dirty="0"/>
          </a:p>
        </p:txBody>
      </p:sp>
      <p:pic>
        <p:nvPicPr>
          <p:cNvPr id="4" name="Picture 3" descr="Picture 154.jpg"/>
          <p:cNvPicPr>
            <a:picLocks noChangeAspect="1"/>
          </p:cNvPicPr>
          <p:nvPr/>
        </p:nvPicPr>
        <p:blipFill>
          <a:blip r:embed="rId2" cstate="print"/>
          <a:stretch>
            <a:fillRect/>
          </a:stretch>
        </p:blipFill>
        <p:spPr>
          <a:xfrm>
            <a:off x="5181600" y="1752600"/>
            <a:ext cx="3073400" cy="2305050"/>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Picture 170.jpg"/>
          <p:cNvPicPr>
            <a:picLocks noChangeAspect="1"/>
          </p:cNvPicPr>
          <p:nvPr/>
        </p:nvPicPr>
        <p:blipFill>
          <a:blip r:embed="rId3" cstate="print"/>
          <a:stretch>
            <a:fillRect/>
          </a:stretch>
        </p:blipFill>
        <p:spPr>
          <a:xfrm>
            <a:off x="762000" y="3505200"/>
            <a:ext cx="3657600" cy="2743200"/>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Questions</a:t>
            </a:r>
            <a:endParaRPr lang="en-US" dirty="0">
              <a:solidFill>
                <a:schemeClr val="tx2">
                  <a:lumMod val="75000"/>
                </a:schemeClr>
              </a:solidFill>
            </a:endParaRPr>
          </a:p>
        </p:txBody>
      </p:sp>
      <p:sp>
        <p:nvSpPr>
          <p:cNvPr id="3" name="Content Placeholder 2"/>
          <p:cNvSpPr>
            <a:spLocks noGrp="1"/>
          </p:cNvSpPr>
          <p:nvPr>
            <p:ph idx="1"/>
          </p:nvPr>
        </p:nvSpPr>
        <p:spPr/>
        <p:txBody>
          <a:bodyPr/>
          <a:lstStyle/>
          <a:p>
            <a:pPr>
              <a:buNone/>
            </a:pPr>
            <a:endParaRPr lang="en-US" dirty="0" smtClean="0"/>
          </a:p>
          <a:p>
            <a:pPr>
              <a:buNone/>
            </a:pPr>
            <a:r>
              <a:rPr lang="en-US" dirty="0" smtClean="0"/>
              <a:t>Breakfast </a:t>
            </a:r>
          </a:p>
          <a:p>
            <a:pPr>
              <a:buNone/>
            </a:pPr>
            <a:endParaRPr lang="en-US" dirty="0"/>
          </a:p>
          <a:p>
            <a:pPr>
              <a:buNone/>
            </a:pPr>
            <a:r>
              <a:rPr lang="en-US" dirty="0" smtClean="0"/>
              <a:t>Salad Bar </a:t>
            </a:r>
          </a:p>
          <a:p>
            <a:pPr>
              <a:buNone/>
            </a:pPr>
            <a:endParaRPr lang="en-US" dirty="0"/>
          </a:p>
          <a:p>
            <a:pPr>
              <a:buNone/>
            </a:pPr>
            <a:r>
              <a:rPr lang="en-US" dirty="0" smtClean="0"/>
              <a:t>Fresh Fruit and Vegetable Grant </a:t>
            </a:r>
            <a:endParaRPr lang="en-US" dirty="0"/>
          </a:p>
        </p:txBody>
      </p:sp>
      <p:pic>
        <p:nvPicPr>
          <p:cNvPr id="4" name="Picture 3" descr="questions.jpg"/>
          <p:cNvPicPr>
            <a:picLocks noChangeAspect="1"/>
          </p:cNvPicPr>
          <p:nvPr/>
        </p:nvPicPr>
        <p:blipFill>
          <a:blip r:embed="rId2" cstate="print"/>
          <a:stretch>
            <a:fillRect/>
          </a:stretch>
        </p:blipFill>
        <p:spPr>
          <a:xfrm>
            <a:off x="7010400" y="5105400"/>
            <a:ext cx="1752600" cy="1314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questions.jpg"/>
          <p:cNvPicPr>
            <a:picLocks noChangeAspect="1"/>
          </p:cNvPicPr>
          <p:nvPr/>
        </p:nvPicPr>
        <p:blipFill>
          <a:blip r:embed="rId2" cstate="print"/>
          <a:stretch>
            <a:fillRect/>
          </a:stretch>
        </p:blipFill>
        <p:spPr>
          <a:xfrm>
            <a:off x="457200" y="304800"/>
            <a:ext cx="1752600" cy="1314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Breakfast in the Classroom </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School Breakfast week in March </a:t>
            </a:r>
          </a:p>
          <a:p>
            <a:r>
              <a:rPr lang="en-US" dirty="0" smtClean="0"/>
              <a:t>Promote breakfast the entire month</a:t>
            </a:r>
          </a:p>
          <a:p>
            <a:r>
              <a:rPr lang="en-US" dirty="0" smtClean="0"/>
              <a:t>Goal to increase participation in breakfast  at every school</a:t>
            </a:r>
          </a:p>
          <a:p>
            <a:pPr>
              <a:buNone/>
            </a:pPr>
            <a:endParaRPr lang="en-US" dirty="0"/>
          </a:p>
        </p:txBody>
      </p:sp>
      <p:pic>
        <p:nvPicPr>
          <p:cNvPr id="4" name="Picture 3" descr="Ryan BIC 010.jpg"/>
          <p:cNvPicPr>
            <a:picLocks noChangeAspect="1"/>
          </p:cNvPicPr>
          <p:nvPr/>
        </p:nvPicPr>
        <p:blipFill>
          <a:blip r:embed="rId2" cstate="print"/>
          <a:stretch>
            <a:fillRect/>
          </a:stretch>
        </p:blipFill>
        <p:spPr>
          <a:xfrm>
            <a:off x="4191000" y="3505200"/>
            <a:ext cx="3962400" cy="2971800"/>
          </a:xfrm>
          <a:prstGeom prst="rect">
            <a:avLst/>
          </a:prstGeom>
          <a:ln w="88900" cap="sq" cmpd="thickThin">
            <a:solidFill>
              <a:srgbClr val="C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Breakfast in the Classroom </a:t>
            </a:r>
            <a:endParaRPr lang="en-US" dirty="0"/>
          </a:p>
        </p:txBody>
      </p:sp>
      <p:sp>
        <p:nvSpPr>
          <p:cNvPr id="3" name="Content Placeholder 2"/>
          <p:cNvSpPr>
            <a:spLocks noGrp="1"/>
          </p:cNvSpPr>
          <p:nvPr>
            <p:ph idx="1"/>
          </p:nvPr>
        </p:nvSpPr>
        <p:spPr>
          <a:xfrm>
            <a:off x="457200" y="1524000"/>
            <a:ext cx="8229600" cy="4602163"/>
          </a:xfrm>
        </p:spPr>
        <p:txBody>
          <a:bodyPr/>
          <a:lstStyle/>
          <a:p>
            <a:r>
              <a:rPr lang="en-US" dirty="0" smtClean="0"/>
              <a:t>Breakfast Challenge </a:t>
            </a:r>
          </a:p>
          <a:p>
            <a:pPr lvl="1"/>
            <a:r>
              <a:rPr lang="en-US" dirty="0" smtClean="0"/>
              <a:t>Schools communicate with parents and students the importance of breakfast</a:t>
            </a:r>
          </a:p>
          <a:p>
            <a:pPr lvl="1"/>
            <a:r>
              <a:rPr lang="en-US" dirty="0" smtClean="0"/>
              <a:t>Activities and events supporting the theme as a means to </a:t>
            </a:r>
            <a:r>
              <a:rPr lang="en-US" i="1" dirty="0" smtClean="0"/>
              <a:t>Fuel Your Body </a:t>
            </a:r>
          </a:p>
          <a:p>
            <a:pPr lvl="1"/>
            <a:r>
              <a:rPr lang="en-US" dirty="0" smtClean="0"/>
              <a:t>Partnering with the SCCOE and Healthy Silicon Valley</a:t>
            </a:r>
            <a:endParaRPr lang="en-US" dirty="0"/>
          </a:p>
        </p:txBody>
      </p:sp>
      <p:pic>
        <p:nvPicPr>
          <p:cNvPr id="6" name="Picture 5" descr="modapple.gif"/>
          <p:cNvPicPr>
            <a:picLocks noChangeAspect="1"/>
          </p:cNvPicPr>
          <p:nvPr/>
        </p:nvPicPr>
        <p:blipFill>
          <a:blip r:embed="rId2" cstate="print"/>
          <a:stretch>
            <a:fillRect/>
          </a:stretch>
        </p:blipFill>
        <p:spPr>
          <a:xfrm>
            <a:off x="6858000" y="4648200"/>
            <a:ext cx="1295400" cy="155448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Breakfast in the Classroom </a:t>
            </a:r>
            <a:endParaRPr lang="en-US" dirty="0"/>
          </a:p>
        </p:txBody>
      </p:sp>
      <p:sp>
        <p:nvSpPr>
          <p:cNvPr id="3" name="Content Placeholder 2"/>
          <p:cNvSpPr>
            <a:spLocks noGrp="1"/>
          </p:cNvSpPr>
          <p:nvPr>
            <p:ph idx="1"/>
          </p:nvPr>
        </p:nvSpPr>
        <p:spPr/>
        <p:txBody>
          <a:bodyPr/>
          <a:lstStyle/>
          <a:p>
            <a:r>
              <a:rPr lang="en-US" dirty="0" smtClean="0"/>
              <a:t>Alternative Solutions </a:t>
            </a:r>
          </a:p>
          <a:p>
            <a:pPr lvl="1"/>
            <a:r>
              <a:rPr lang="en-US" dirty="0" smtClean="0"/>
              <a:t>Second Chance</a:t>
            </a:r>
          </a:p>
          <a:p>
            <a:pPr lvl="1"/>
            <a:r>
              <a:rPr lang="en-US" dirty="0" smtClean="0"/>
              <a:t>Access to Fresh Fruit and Vegetables </a:t>
            </a:r>
          </a:p>
          <a:p>
            <a:pPr lvl="1"/>
            <a:r>
              <a:rPr lang="en-US" dirty="0" smtClean="0"/>
              <a:t>Breakfast in the classroom  </a:t>
            </a:r>
          </a:p>
          <a:p>
            <a:pPr lvl="1"/>
            <a:endParaRPr lang="en-US" dirty="0"/>
          </a:p>
        </p:txBody>
      </p:sp>
      <p:pic>
        <p:nvPicPr>
          <p:cNvPr id="4" name="Picture 3" descr="Ryan BIC 001.jpg"/>
          <p:cNvPicPr>
            <a:picLocks noChangeAspect="1"/>
          </p:cNvPicPr>
          <p:nvPr/>
        </p:nvPicPr>
        <p:blipFill>
          <a:blip r:embed="rId2" cstate="print"/>
          <a:stretch>
            <a:fillRect/>
          </a:stretch>
        </p:blipFill>
        <p:spPr>
          <a:xfrm>
            <a:off x="5105400" y="3810000"/>
            <a:ext cx="3581400" cy="2686050"/>
          </a:xfrm>
          <a:prstGeom prst="rect">
            <a:avLst/>
          </a:prstGeom>
          <a:ln w="127000" cap="sq">
            <a:solidFill>
              <a:srgbClr val="C00000"/>
            </a:solidFill>
            <a:miter lim="800000"/>
          </a:ln>
          <a:effectLst>
            <a:outerShdw blurRad="57150" dist="50800" dir="2700000" algn="tl" rotWithShape="0">
              <a:srgbClr val="000000">
                <a:alpha val="40000"/>
              </a:srgbClr>
            </a:outerShdw>
          </a:effectLst>
        </p:spPr>
      </p:pic>
      <p:pic>
        <p:nvPicPr>
          <p:cNvPr id="6" name="Picture 5" descr="Ryan BIC 006.jpg"/>
          <p:cNvPicPr>
            <a:picLocks noChangeAspect="1"/>
          </p:cNvPicPr>
          <p:nvPr/>
        </p:nvPicPr>
        <p:blipFill>
          <a:blip r:embed="rId3" cstate="print"/>
          <a:stretch>
            <a:fillRect/>
          </a:stretch>
        </p:blipFill>
        <p:spPr>
          <a:xfrm>
            <a:off x="762000" y="3962400"/>
            <a:ext cx="3251200" cy="2438400"/>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Salad Bar </a:t>
            </a:r>
            <a:endParaRPr lang="en-US" dirty="0">
              <a:solidFill>
                <a:schemeClr val="tx2">
                  <a:lumMod val="75000"/>
                </a:schemeClr>
              </a:solidFill>
            </a:endParaRPr>
          </a:p>
        </p:txBody>
      </p:sp>
      <p:sp>
        <p:nvSpPr>
          <p:cNvPr id="3" name="Content Placeholder 2"/>
          <p:cNvSpPr>
            <a:spLocks noGrp="1"/>
          </p:cNvSpPr>
          <p:nvPr>
            <p:ph idx="1"/>
          </p:nvPr>
        </p:nvSpPr>
        <p:spPr/>
        <p:txBody>
          <a:bodyPr/>
          <a:lstStyle/>
          <a:p>
            <a:r>
              <a:rPr lang="en-US" dirty="0" smtClean="0"/>
              <a:t>Grant funded initiative </a:t>
            </a:r>
          </a:p>
          <a:p>
            <a:r>
              <a:rPr lang="en-US" dirty="0" smtClean="0"/>
              <a:t>Salad provided at the salad bar during lunch service </a:t>
            </a:r>
            <a:endParaRPr lang="en-US" dirty="0"/>
          </a:p>
        </p:txBody>
      </p:sp>
      <p:pic>
        <p:nvPicPr>
          <p:cNvPr id="4" name="Picture 3" descr="IMG_3018 2.JPG"/>
          <p:cNvPicPr>
            <a:picLocks noChangeAspect="1"/>
          </p:cNvPicPr>
          <p:nvPr/>
        </p:nvPicPr>
        <p:blipFill>
          <a:blip r:embed="rId2" cstate="print"/>
          <a:stretch>
            <a:fillRect/>
          </a:stretch>
        </p:blipFill>
        <p:spPr>
          <a:xfrm>
            <a:off x="3657600" y="3428999"/>
            <a:ext cx="4648200" cy="3101221"/>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Salad Bar </a:t>
            </a:r>
            <a:endParaRPr lang="en-US" dirty="0"/>
          </a:p>
        </p:txBody>
      </p:sp>
      <p:pic>
        <p:nvPicPr>
          <p:cNvPr id="4" name="Content Placeholder 3" descr="IMG_3016 2.JPG"/>
          <p:cNvPicPr>
            <a:picLocks noGrp="1" noChangeAspect="1"/>
          </p:cNvPicPr>
          <p:nvPr>
            <p:ph idx="1"/>
          </p:nvPr>
        </p:nvPicPr>
        <p:blipFill>
          <a:blip r:embed="rId2" cstate="print"/>
          <a:stretch>
            <a:fillRect/>
          </a:stretch>
        </p:blipFill>
        <p:spPr>
          <a:xfrm>
            <a:off x="1180177" y="1626235"/>
            <a:ext cx="6744623" cy="4499928"/>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Salad Bar </a:t>
            </a:r>
            <a:endParaRPr lang="en-US" dirty="0"/>
          </a:p>
        </p:txBody>
      </p:sp>
      <p:pic>
        <p:nvPicPr>
          <p:cNvPr id="4" name="Content Placeholder 3" descr="IMG_3019 2.JPG"/>
          <p:cNvPicPr>
            <a:picLocks noGrp="1" noChangeAspect="1"/>
          </p:cNvPicPr>
          <p:nvPr>
            <p:ph idx="1"/>
          </p:nvPr>
        </p:nvPicPr>
        <p:blipFill>
          <a:blip r:embed="rId2" cstate="print"/>
          <a:stretch>
            <a:fillRect/>
          </a:stretch>
        </p:blipFill>
        <p:spPr>
          <a:xfrm>
            <a:off x="1180177" y="1600200"/>
            <a:ext cx="6783645" cy="4525963"/>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Salad Bar </a:t>
            </a:r>
            <a:endParaRPr lang="en-US" dirty="0"/>
          </a:p>
        </p:txBody>
      </p:sp>
      <p:pic>
        <p:nvPicPr>
          <p:cNvPr id="4" name="Content Placeholder 3" descr="IMG_3024 2.JPG"/>
          <p:cNvPicPr>
            <a:picLocks noGrp="1" noChangeAspect="1"/>
          </p:cNvPicPr>
          <p:nvPr>
            <p:ph idx="1"/>
          </p:nvPr>
        </p:nvPicPr>
        <p:blipFill>
          <a:blip r:embed="rId2" cstate="print"/>
          <a:stretch>
            <a:fillRect/>
          </a:stretch>
        </p:blipFill>
        <p:spPr>
          <a:xfrm>
            <a:off x="1180177" y="1600200"/>
            <a:ext cx="6783645" cy="4525963"/>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Salad Bar </a:t>
            </a:r>
            <a:endParaRPr lang="en-US" dirty="0"/>
          </a:p>
        </p:txBody>
      </p:sp>
      <p:pic>
        <p:nvPicPr>
          <p:cNvPr id="4" name="Content Placeholder 3" descr="IMG_3021 2.JPG"/>
          <p:cNvPicPr>
            <a:picLocks noGrp="1" noChangeAspect="1"/>
          </p:cNvPicPr>
          <p:nvPr>
            <p:ph idx="1"/>
          </p:nvPr>
        </p:nvPicPr>
        <p:blipFill>
          <a:blip r:embed="rId2" cstate="print"/>
          <a:stretch>
            <a:fillRect/>
          </a:stretch>
        </p:blipFill>
        <p:spPr>
          <a:xfrm>
            <a:off x="2346116" y="1600200"/>
            <a:ext cx="4451767" cy="4525963"/>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23e6d57-d8a4-4f46-af0d-446ccfa6714c" xsi:nil="true"/>
    <_dlc_DocIdUrl xmlns="a23e6d57-d8a4-4f46-af0d-446ccfa6714c">
      <Url>https://www.sccoe.org/ilid/statefederalprograms/_layouts/15/DocIdRedir.aspx?ID=7TUPDFEVKPPK-286-2</Url>
      <Description>7TUPDFEVKPPK-286-2</Description>
    </_dlc_DocIdUrl>
    <_dlc_DocIdPersistId xmlns="a23e6d57-d8a4-4f46-af0d-446ccfa6714c">false</_dlc_DocIdPersistId>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92AE8E759D825347BB4539180BB8BC2F" ma:contentTypeVersion="1" ma:contentTypeDescription="Create a new document." ma:contentTypeScope="" ma:versionID="cfdb39fe917a9d55bbcfc3d5be88f6f5">
  <xsd:schema xmlns:xsd="http://www.w3.org/2001/XMLSchema" xmlns:xs="http://www.w3.org/2001/XMLSchema" xmlns:p="http://schemas.microsoft.com/office/2006/metadata/properties" xmlns:ns1="http://schemas.microsoft.com/sharepoint/v3" xmlns:ns2="a23e6d57-d8a4-4f46-af0d-446ccfa6714c" targetNamespace="http://schemas.microsoft.com/office/2006/metadata/properties" ma:root="true" ma:fieldsID="57c7844e6767c67d6c1d2f52604cadf3" ns1:_="" ns2:_="">
    <xsd:import namespace="http://schemas.microsoft.com/sharepoint/v3"/>
    <xsd:import namespace="a23e6d57-d8a4-4f46-af0d-446ccfa6714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23e6d57-d8a4-4f46-af0d-446ccfa6714c"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006B36-B216-4F00-870A-F4B707BA5F51}"/>
</file>

<file path=customXml/itemProps2.xml><?xml version="1.0" encoding="utf-8"?>
<ds:datastoreItem xmlns:ds="http://schemas.openxmlformats.org/officeDocument/2006/customXml" ds:itemID="{D1C13931-733C-4FDE-B25C-8AE74FD15D81}"/>
</file>

<file path=customXml/itemProps3.xml><?xml version="1.0" encoding="utf-8"?>
<ds:datastoreItem xmlns:ds="http://schemas.openxmlformats.org/officeDocument/2006/customXml" ds:itemID="{E5954ABC-FC1D-4C59-9BE5-6981F25CC2FE}"/>
</file>

<file path=customXml/itemProps4.xml><?xml version="1.0" encoding="utf-8"?>
<ds:datastoreItem xmlns:ds="http://schemas.openxmlformats.org/officeDocument/2006/customXml" ds:itemID="{F72F84A4-09FF-4223-ADA0-D6A202748779}"/>
</file>

<file path=docProps/app.xml><?xml version="1.0" encoding="utf-8"?>
<Properties xmlns="http://schemas.openxmlformats.org/officeDocument/2006/extended-properties" xmlns:vt="http://schemas.openxmlformats.org/officeDocument/2006/docPropsVTypes">
  <Template/>
  <TotalTime>168</TotalTime>
  <Words>216</Words>
  <Application>Microsoft Office PowerPoint</Application>
  <PresentationFormat>On-screen Show (4:3)</PresentationFormat>
  <Paragraphs>36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Alum Rock Union Elementary School District </vt:lpstr>
      <vt:lpstr>Breakfast in the Classroom </vt:lpstr>
      <vt:lpstr>Breakfast in the Classroom </vt:lpstr>
      <vt:lpstr>Breakfast in the Classroom </vt:lpstr>
      <vt:lpstr>Salad Bar </vt:lpstr>
      <vt:lpstr>Salad Bar </vt:lpstr>
      <vt:lpstr>Salad Bar </vt:lpstr>
      <vt:lpstr>Salad Bar </vt:lpstr>
      <vt:lpstr>Salad Bar </vt:lpstr>
      <vt:lpstr>Fresh Fruit and Vegetable Program </vt:lpstr>
      <vt:lpstr>Fresh Fruit and Vegetable Program</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Alum Rock Union Elementary School District </dc:title>
  <dc:creator>MMount</dc:creator>
  <cp:lastModifiedBy>Andrea Woodhouse</cp:lastModifiedBy>
  <cp:revision>19</cp:revision>
  <dcterms:created xsi:type="dcterms:W3CDTF">2009-04-01T17:04:08Z</dcterms:created>
  <dcterms:modified xsi:type="dcterms:W3CDTF">2010-08-30T15:24:21Z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0x01010092AE8E759D825347BB4539180BB8BC2F</vt:lpwstr>
  </property>
  <property fmtid="{D5CDD505-2E9C-101B-9397-08002B2CF9AE}" pid="3" name="_dlc_DocIdItemGuid">
    <vt:lpwstr>433b548e-b393-4105-9720-340bc76c5ece</vt:lpwstr>
  </property>
  <property fmtid="{D5CDD505-2E9C-101B-9397-08002B2CF9AE}" pid="4" name="Order">
    <vt:r8>200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